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76" r:id="rId3"/>
    <p:sldId id="257" r:id="rId4"/>
    <p:sldId id="279" r:id="rId5"/>
    <p:sldId id="259" r:id="rId6"/>
    <p:sldId id="260" r:id="rId7"/>
    <p:sldId id="273" r:id="rId8"/>
    <p:sldId id="278" r:id="rId9"/>
    <p:sldId id="275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82" r:id="rId21"/>
    <p:sldId id="272" r:id="rId22"/>
    <p:sldId id="280" r:id="rId23"/>
    <p:sldId id="277" r:id="rId24"/>
    <p:sldId id="281" r:id="rId25"/>
    <p:sldId id="274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52674-C257-4889-A1F3-0FCAFD04CA97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7992-CB6C-4190-904D-59A4F06ED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1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7992-CB6C-4190-904D-59A4F06ED32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1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95303513-11EB-480C-ACFC-390FFBA2964A}" type="datetimeFigureOut">
              <a:rPr lang="fr-FR" smtClean="0"/>
              <a:t>19/05/2021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6D8B49A-5858-43C6-A961-8C05291D11F4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986193" y="6146145"/>
            <a:ext cx="210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FF00"/>
                </a:solidFill>
              </a:rPr>
              <a:t>J. DUFOUR – </a:t>
            </a:r>
            <a:r>
              <a:rPr lang="fr-FR" sz="1400" b="1" dirty="0" smtClean="0">
                <a:solidFill>
                  <a:srgbClr val="FFFF00"/>
                </a:solidFill>
              </a:rPr>
              <a:t>mai </a:t>
            </a:r>
            <a:r>
              <a:rPr lang="fr-FR" sz="1400" b="1" dirty="0" smtClean="0">
                <a:solidFill>
                  <a:srgbClr val="FFFF00"/>
                </a:solidFill>
              </a:rPr>
              <a:t>2021</a:t>
            </a:r>
            <a:endParaRPr lang="fr-FR" sz="1400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61681" y="5027632"/>
            <a:ext cx="535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Sur des paroles empruntées à Michel AUDIARD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9998" y="764704"/>
            <a:ext cx="91759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FFFF00"/>
                </a:solidFill>
              </a:rPr>
              <a:t>MESANGES </a:t>
            </a:r>
          </a:p>
          <a:p>
            <a:pPr algn="ctr"/>
            <a:r>
              <a:rPr lang="fr-FR" sz="9600" b="1" dirty="0" smtClean="0">
                <a:solidFill>
                  <a:srgbClr val="FFFF00"/>
                </a:solidFill>
              </a:rPr>
              <a:t>FLINGUEUSES...</a:t>
            </a:r>
            <a:endParaRPr lang="fr-FR" sz="9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107504" y="5301208"/>
            <a:ext cx="3096344" cy="720080"/>
          </a:xfrm>
          <a:prstGeom prst="wedgeEllipseCallout">
            <a:avLst>
              <a:gd name="adj1" fmla="val -30597"/>
              <a:gd name="adj2" fmla="val -117397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Pas trop partageuse, la décoiffée...</a:t>
            </a:r>
          </a:p>
        </p:txBody>
      </p:sp>
      <p:sp>
        <p:nvSpPr>
          <p:cNvPr id="5" name="Bulle ronde 4"/>
          <p:cNvSpPr/>
          <p:nvPr/>
        </p:nvSpPr>
        <p:spPr>
          <a:xfrm flipH="1">
            <a:off x="2483768" y="2031639"/>
            <a:ext cx="3608652" cy="936104"/>
          </a:xfrm>
          <a:prstGeom prst="wedgeEllipseCallout">
            <a:avLst>
              <a:gd name="adj1" fmla="val -16784"/>
              <a:gd name="adj2" fmla="val 98550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Ouais, mais moi </a:t>
            </a:r>
            <a:r>
              <a:rPr lang="fr-FR" sz="1400" b="1" dirty="0">
                <a:solidFill>
                  <a:schemeClr val="bg1"/>
                </a:solidFill>
              </a:rPr>
              <a:t>je suis la mésange huppée, et ici                                                  c’est  MA </a:t>
            </a:r>
            <a:r>
              <a:rPr lang="fr-FR" sz="1400" b="1" dirty="0" err="1" smtClean="0">
                <a:solidFill>
                  <a:schemeClr val="bg1"/>
                </a:solidFill>
              </a:rPr>
              <a:t>CANTOCHE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239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53"/>
            <a:ext cx="9144000" cy="6858000"/>
          </a:xfrm>
        </p:spPr>
      </p:pic>
      <p:sp>
        <p:nvSpPr>
          <p:cNvPr id="7" name="Pensées 6"/>
          <p:cNvSpPr/>
          <p:nvPr/>
        </p:nvSpPr>
        <p:spPr>
          <a:xfrm>
            <a:off x="1115616" y="5733256"/>
            <a:ext cx="2376264" cy="792088"/>
          </a:xfrm>
          <a:prstGeom prst="cloudCallout">
            <a:avLst>
              <a:gd name="adj1" fmla="val 41931"/>
              <a:gd name="adj2" fmla="val -127381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bg1"/>
                </a:solidFill>
              </a:rPr>
              <a:t>Ouaouh</a:t>
            </a:r>
            <a:r>
              <a:rPr lang="fr-FR" sz="1400" b="1" dirty="0">
                <a:solidFill>
                  <a:schemeClr val="bg1"/>
                </a:solidFill>
              </a:rPr>
              <a:t>, je sens que ça va être chaud...</a:t>
            </a:r>
          </a:p>
        </p:txBody>
      </p:sp>
      <p:sp>
        <p:nvSpPr>
          <p:cNvPr id="6" name="Bulle ronde 5"/>
          <p:cNvSpPr/>
          <p:nvPr/>
        </p:nvSpPr>
        <p:spPr>
          <a:xfrm flipH="1">
            <a:off x="4283968" y="1230515"/>
            <a:ext cx="4752528" cy="1386138"/>
          </a:xfrm>
          <a:prstGeom prst="wedgeEllipseCallout">
            <a:avLst>
              <a:gd name="adj1" fmla="val 42078"/>
              <a:gd name="adj2" fmla="val 129894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Mais elle connaît pas la </a:t>
            </a:r>
            <a:r>
              <a:rPr lang="fr-FR" sz="1400" b="1" dirty="0" smtClean="0">
                <a:solidFill>
                  <a:schemeClr val="bg1"/>
                </a:solidFill>
              </a:rPr>
              <a:t>huppée, </a:t>
            </a:r>
            <a:r>
              <a:rPr lang="fr-FR" sz="1400" b="1" dirty="0">
                <a:solidFill>
                  <a:schemeClr val="bg1"/>
                </a:solidFill>
              </a:rPr>
              <a:t>celle-là ? Elle va avoir un réveil pénible, j’ai voulu être diplomate, éviter que le sang coule, mais maintenant c’est fini, je vais la faire marcher à coup de lattes. </a:t>
            </a:r>
          </a:p>
        </p:txBody>
      </p:sp>
    </p:spTree>
    <p:extLst>
      <p:ext uri="{BB962C8B-B14F-4D97-AF65-F5344CB8AC3E}">
        <p14:creationId xmlns:p14="http://schemas.microsoft.com/office/powerpoint/2010/main" val="41591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Bulle ronde 4"/>
          <p:cNvSpPr/>
          <p:nvPr/>
        </p:nvSpPr>
        <p:spPr>
          <a:xfrm flipH="1">
            <a:off x="5220072" y="4711784"/>
            <a:ext cx="3347864" cy="877456"/>
          </a:xfrm>
          <a:prstGeom prst="wedgeEllipseCallout">
            <a:avLst>
              <a:gd name="adj1" fmla="val 58646"/>
              <a:gd name="adj2" fmla="val -134256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Je vous </a:t>
            </a:r>
            <a:r>
              <a:rPr lang="fr-FR" sz="1400" b="1" dirty="0" smtClean="0">
                <a:solidFill>
                  <a:schemeClr val="bg1"/>
                </a:solidFill>
              </a:rPr>
              <a:t>promets </a:t>
            </a:r>
            <a:r>
              <a:rPr lang="fr-FR" sz="1400" b="1" dirty="0">
                <a:solidFill>
                  <a:schemeClr val="bg1"/>
                </a:solidFill>
              </a:rPr>
              <a:t>qu’elle demandera pardon. Et au </a:t>
            </a:r>
            <a:r>
              <a:rPr lang="fr-FR" sz="1400" b="1" dirty="0" smtClean="0">
                <a:solidFill>
                  <a:schemeClr val="bg1"/>
                </a:solidFill>
              </a:rPr>
              <a:t>garde-à</a:t>
            </a:r>
            <a:r>
              <a:rPr lang="fr-FR" sz="1400" b="1" dirty="0">
                <a:solidFill>
                  <a:schemeClr val="bg1"/>
                </a:solidFill>
              </a:rPr>
              <a:t>-</a:t>
            </a:r>
            <a:r>
              <a:rPr lang="fr-FR" sz="1400" b="1" dirty="0" smtClean="0">
                <a:solidFill>
                  <a:schemeClr val="bg1"/>
                </a:solidFill>
              </a:rPr>
              <a:t>vous </a:t>
            </a:r>
            <a:r>
              <a:rPr lang="fr-FR" sz="14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7" name="Pensées 6"/>
          <p:cNvSpPr/>
          <p:nvPr/>
        </p:nvSpPr>
        <p:spPr>
          <a:xfrm>
            <a:off x="1331640" y="3068960"/>
            <a:ext cx="1872208" cy="918119"/>
          </a:xfrm>
          <a:prstGeom prst="cloudCallout">
            <a:avLst>
              <a:gd name="adj1" fmla="val 70472"/>
              <a:gd name="adj2" fmla="val 128981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Je vais la jouer </a:t>
            </a:r>
            <a:r>
              <a:rPr lang="fr-FR" sz="1400" b="1" dirty="0" err="1" smtClean="0">
                <a:solidFill>
                  <a:schemeClr val="bg1"/>
                </a:solidFill>
              </a:rPr>
              <a:t>discrétos</a:t>
            </a:r>
            <a:r>
              <a:rPr lang="fr-FR" sz="1400" b="1" dirty="0" smtClean="0">
                <a:solidFill>
                  <a:schemeClr val="bg1"/>
                </a:solidFill>
              </a:rPr>
              <a:t>...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Bulle ronde 6"/>
          <p:cNvSpPr/>
          <p:nvPr/>
        </p:nvSpPr>
        <p:spPr>
          <a:xfrm flipH="1">
            <a:off x="5506536" y="3501008"/>
            <a:ext cx="3600400" cy="1234800"/>
          </a:xfrm>
          <a:prstGeom prst="wedgeEllipseCallout">
            <a:avLst>
              <a:gd name="adj1" fmla="val 62080"/>
              <a:gd name="adj2" fmla="val -59395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Et moi, </a:t>
            </a:r>
            <a:r>
              <a:rPr lang="fr-FR" sz="1400" b="1" dirty="0">
                <a:solidFill>
                  <a:schemeClr val="bg1"/>
                </a:solidFill>
              </a:rPr>
              <a:t>pourquoi j'm'énerverais ? Madame joue les lointaines ! D'ailleurs je peux très bien lui claquer le bec sans m'énerver !</a:t>
            </a:r>
          </a:p>
        </p:txBody>
      </p:sp>
      <p:sp>
        <p:nvSpPr>
          <p:cNvPr id="8" name="Pensées 7"/>
          <p:cNvSpPr/>
          <p:nvPr/>
        </p:nvSpPr>
        <p:spPr>
          <a:xfrm>
            <a:off x="1462414" y="2742256"/>
            <a:ext cx="1844104" cy="758008"/>
          </a:xfrm>
          <a:prstGeom prst="cloudCallout">
            <a:avLst>
              <a:gd name="adj1" fmla="val 95203"/>
              <a:gd name="adj2" fmla="val 163710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Elle m’énerve celle-là...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</p:spPr>
      </p:pic>
      <p:sp>
        <p:nvSpPr>
          <p:cNvPr id="8" name="Bulle ronde 7"/>
          <p:cNvSpPr/>
          <p:nvPr/>
        </p:nvSpPr>
        <p:spPr>
          <a:xfrm flipH="1">
            <a:off x="0" y="1700808"/>
            <a:ext cx="3199014" cy="720080"/>
          </a:xfrm>
          <a:prstGeom prst="wedgeEllipseCallout">
            <a:avLst>
              <a:gd name="adj1" fmla="val -30748"/>
              <a:gd name="adj2" fmla="val 315262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Allez, </a:t>
            </a:r>
            <a:r>
              <a:rPr lang="fr-FR" sz="1400" b="1" dirty="0">
                <a:solidFill>
                  <a:schemeClr val="bg1"/>
                </a:solidFill>
              </a:rPr>
              <a:t>hop !  Et encore une que la huppée n’aura pas...</a:t>
            </a:r>
          </a:p>
        </p:txBody>
      </p:sp>
      <p:sp>
        <p:nvSpPr>
          <p:cNvPr id="9" name="Bulle ronde 8"/>
          <p:cNvSpPr/>
          <p:nvPr/>
        </p:nvSpPr>
        <p:spPr>
          <a:xfrm flipH="1">
            <a:off x="4716016" y="3861048"/>
            <a:ext cx="4032448" cy="1152128"/>
          </a:xfrm>
          <a:prstGeom prst="wedgeEllipseCallout">
            <a:avLst>
              <a:gd name="adj1" fmla="val 58573"/>
              <a:gd name="adj2" fmla="val -124193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La mésange huppée, parfois rude, reste courtoise, mais la vérité m’oblige à te le dire, tu commences à me les briser menu !</a:t>
            </a:r>
          </a:p>
        </p:txBody>
      </p:sp>
    </p:spTree>
    <p:extLst>
      <p:ext uri="{BB962C8B-B14F-4D97-AF65-F5344CB8AC3E}">
        <p14:creationId xmlns:p14="http://schemas.microsoft.com/office/powerpoint/2010/main" val="27811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Pensées 6"/>
          <p:cNvSpPr/>
          <p:nvPr/>
        </p:nvSpPr>
        <p:spPr>
          <a:xfrm>
            <a:off x="0" y="5109162"/>
            <a:ext cx="3275856" cy="1494183"/>
          </a:xfrm>
          <a:prstGeom prst="cloudCallout">
            <a:avLst>
              <a:gd name="adj1" fmla="val 54305"/>
              <a:gd name="adj2" fmla="val -74691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Quand les mésanges de 17 grammes disent certaines </a:t>
            </a:r>
            <a:r>
              <a:rPr lang="fr-FR" sz="1400" b="1" dirty="0" smtClean="0">
                <a:solidFill>
                  <a:schemeClr val="bg1"/>
                </a:solidFill>
              </a:rPr>
              <a:t>choses, </a:t>
            </a:r>
            <a:r>
              <a:rPr lang="fr-FR" sz="1400" b="1" dirty="0">
                <a:solidFill>
                  <a:schemeClr val="bg1"/>
                </a:solidFill>
              </a:rPr>
              <a:t>celles de 12 grammes les écoutent...</a:t>
            </a:r>
          </a:p>
        </p:txBody>
      </p:sp>
      <p:sp>
        <p:nvSpPr>
          <p:cNvPr id="6" name="Bulle ronde 5"/>
          <p:cNvSpPr/>
          <p:nvPr/>
        </p:nvSpPr>
        <p:spPr>
          <a:xfrm flipH="1">
            <a:off x="3419872" y="1628800"/>
            <a:ext cx="3600400" cy="873264"/>
          </a:xfrm>
          <a:prstGeom prst="wedgeEllipseCallout">
            <a:avLst>
              <a:gd name="adj1" fmla="val 31956"/>
              <a:gd name="adj2" fmla="val 106698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Eh, tu sais que j’ai la puissance de feu d'un croiseur et des flingues de concours !</a:t>
            </a:r>
          </a:p>
        </p:txBody>
      </p:sp>
    </p:spTree>
    <p:extLst>
      <p:ext uri="{BB962C8B-B14F-4D97-AF65-F5344CB8AC3E}">
        <p14:creationId xmlns:p14="http://schemas.microsoft.com/office/powerpoint/2010/main" val="42033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467544" y="4149080"/>
            <a:ext cx="2664296" cy="576064"/>
          </a:xfrm>
          <a:prstGeom prst="wedgeEllipseCallout">
            <a:avLst>
              <a:gd name="adj1" fmla="val -32917"/>
              <a:gd name="adj2" fmla="val 225012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bg1"/>
                </a:solidFill>
              </a:rPr>
              <a:t>Casse-toi</a:t>
            </a:r>
            <a:r>
              <a:rPr lang="fr-FR" sz="1400" b="1" dirty="0">
                <a:solidFill>
                  <a:schemeClr val="bg1"/>
                </a:solidFill>
              </a:rPr>
              <a:t> de là !</a:t>
            </a:r>
          </a:p>
        </p:txBody>
      </p:sp>
      <p:sp>
        <p:nvSpPr>
          <p:cNvPr id="5" name="Bulle ronde 4"/>
          <p:cNvSpPr/>
          <p:nvPr/>
        </p:nvSpPr>
        <p:spPr>
          <a:xfrm flipH="1">
            <a:off x="5292080" y="5589240"/>
            <a:ext cx="3240360" cy="780256"/>
          </a:xfrm>
          <a:prstGeom prst="wedgeEllipseCallout">
            <a:avLst>
              <a:gd name="adj1" fmla="val 69782"/>
              <a:gd name="adj2" fmla="val -23235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Il vaut mieux s'en aller la tête basse que les pieds devant.</a:t>
            </a:r>
          </a:p>
        </p:txBody>
      </p:sp>
    </p:spTree>
    <p:extLst>
      <p:ext uri="{BB962C8B-B14F-4D97-AF65-F5344CB8AC3E}">
        <p14:creationId xmlns:p14="http://schemas.microsoft.com/office/powerpoint/2010/main" val="38608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1043608" y="2852936"/>
            <a:ext cx="2304256" cy="576064"/>
          </a:xfrm>
          <a:prstGeom prst="wedgeEllipseCallout">
            <a:avLst>
              <a:gd name="adj1" fmla="val -46530"/>
              <a:gd name="adj2" fmla="val 136323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Non mais !           Bon débarras !</a:t>
            </a:r>
          </a:p>
        </p:txBody>
      </p:sp>
    </p:spTree>
    <p:extLst>
      <p:ext uri="{BB962C8B-B14F-4D97-AF65-F5344CB8AC3E}">
        <p14:creationId xmlns:p14="http://schemas.microsoft.com/office/powerpoint/2010/main" val="29027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5724128" y="4581128"/>
            <a:ext cx="3312368" cy="1008112"/>
          </a:xfrm>
          <a:prstGeom prst="wedgeEllipseCallout">
            <a:avLst>
              <a:gd name="adj1" fmla="val 63233"/>
              <a:gd name="adj2" fmla="val -71679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Elle va se préparer à des moments difficiles, à des nuits blanches, à des </a:t>
            </a:r>
            <a:r>
              <a:rPr lang="fr-FR" sz="1400" b="1" dirty="0" err="1">
                <a:solidFill>
                  <a:schemeClr val="bg1"/>
                </a:solidFill>
              </a:rPr>
              <a:t>n</a:t>
            </a:r>
            <a:r>
              <a:rPr lang="fr-FR" sz="1400" b="1" dirty="0" err="1" smtClean="0">
                <a:solidFill>
                  <a:schemeClr val="bg1"/>
                </a:solidFill>
              </a:rPr>
              <a:t>ervous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breakdown !</a:t>
            </a:r>
          </a:p>
        </p:txBody>
      </p:sp>
    </p:spTree>
    <p:extLst>
      <p:ext uri="{BB962C8B-B14F-4D97-AF65-F5344CB8AC3E}">
        <p14:creationId xmlns:p14="http://schemas.microsoft.com/office/powerpoint/2010/main" val="9641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6136952" y="1916832"/>
            <a:ext cx="2808312" cy="1152128"/>
          </a:xfrm>
          <a:prstGeom prst="wedgeEllipseCallout">
            <a:avLst>
              <a:gd name="adj1" fmla="val 93078"/>
              <a:gd name="adj2" fmla="val 111959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J’vais la renvoyer tout droit à la maison mère, au terminus des </a:t>
            </a:r>
            <a:r>
              <a:rPr lang="fr-FR" sz="1400" b="1" dirty="0" smtClean="0">
                <a:solidFill>
                  <a:schemeClr val="bg1"/>
                </a:solidFill>
              </a:rPr>
              <a:t>prétentieuses !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>
                <a:solidFill>
                  <a:schemeClr val="tx1"/>
                </a:solidFill>
              </a:rPr>
              <a:t> </a:t>
            </a:r>
            <a:r>
              <a:rPr lang="fr-FR" sz="3600" dirty="0" smtClean="0">
                <a:solidFill>
                  <a:schemeClr val="tx1"/>
                </a:solidFill>
              </a:rPr>
              <a:t>  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smtClean="0">
                <a:solidFill>
                  <a:schemeClr val="tx1"/>
                </a:solidFill>
              </a:rPr>
              <a:t>  Quelque part en banlieue, </a:t>
            </a:r>
            <a:r>
              <a:rPr lang="fr-FR" sz="3600" dirty="0" smtClean="0"/>
              <a:t>après la levée</a:t>
            </a:r>
            <a:r>
              <a:rPr lang="fr-FR" sz="3600" dirty="0" smtClean="0">
                <a:solidFill>
                  <a:schemeClr val="tx1"/>
                </a:solidFill>
              </a:rPr>
              <a:t> </a:t>
            </a:r>
            <a:r>
              <a:rPr lang="fr-FR" sz="3600" dirty="0"/>
              <a:t>d</a:t>
            </a:r>
            <a:r>
              <a:rPr lang="fr-FR" sz="3600" dirty="0" smtClean="0">
                <a:solidFill>
                  <a:schemeClr val="tx1"/>
                </a:solidFill>
              </a:rPr>
              <a:t>es </a:t>
            </a:r>
            <a:r>
              <a:rPr lang="fr-FR" sz="3600" dirty="0" smtClean="0">
                <a:solidFill>
                  <a:schemeClr val="tx1"/>
                </a:solidFill>
              </a:rPr>
              <a:t>restrictions gouvernementales,  </a:t>
            </a:r>
            <a:r>
              <a:rPr lang="fr-FR" sz="3600" dirty="0" smtClean="0">
                <a:solidFill>
                  <a:schemeClr val="tx1"/>
                </a:solidFill>
              </a:rPr>
              <a:t>une petite terrasse a rouvert.</a:t>
            </a:r>
            <a:endParaRPr lang="fr-FR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4000" dirty="0" smtClean="0">
                <a:solidFill>
                  <a:schemeClr val="tx1"/>
                </a:solidFill>
              </a:rPr>
              <a:t>   </a:t>
            </a:r>
            <a:r>
              <a:rPr lang="fr-FR" sz="3600" dirty="0" smtClean="0"/>
              <a:t>Deux habituées avaient réservé</a:t>
            </a:r>
            <a:r>
              <a:rPr lang="fr-FR" sz="3600" dirty="0" smtClean="0">
                <a:solidFill>
                  <a:schemeClr val="tx1"/>
                </a:solidFill>
              </a:rPr>
              <a:t>... </a:t>
            </a:r>
            <a:endParaRPr lang="fr-F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4644008" y="1196752"/>
            <a:ext cx="2664296" cy="648072"/>
          </a:xfrm>
          <a:prstGeom prst="wedgeEllipseCallout">
            <a:avLst>
              <a:gd name="adj1" fmla="val 40551"/>
              <a:gd name="adj2" fmla="val 395717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Assez causé, j’vais aller faire un tour...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</p:spPr>
      </p:pic>
      <p:sp>
        <p:nvSpPr>
          <p:cNvPr id="6" name="Bulle ronde 5"/>
          <p:cNvSpPr/>
          <p:nvPr/>
        </p:nvSpPr>
        <p:spPr>
          <a:xfrm flipH="1">
            <a:off x="3419872" y="1844824"/>
            <a:ext cx="5040560" cy="1008112"/>
          </a:xfrm>
          <a:prstGeom prst="wedgeEllipseCallout">
            <a:avLst>
              <a:gd name="adj1" fmla="val 23961"/>
              <a:gd name="adj2" fmla="val 117138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Non mais ! T’as déjà vu ça ? En pleine paix </a:t>
            </a:r>
            <a:r>
              <a:rPr lang="fr-FR" sz="1400" b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Elle </a:t>
            </a:r>
            <a:r>
              <a:rPr lang="fr-FR" sz="1400" b="1" dirty="0" smtClean="0">
                <a:solidFill>
                  <a:schemeClr val="bg1"/>
                </a:solidFill>
              </a:rPr>
              <a:t>chante, </a:t>
            </a:r>
            <a:r>
              <a:rPr lang="fr-FR" sz="1400" b="1" dirty="0">
                <a:solidFill>
                  <a:schemeClr val="bg1"/>
                </a:solidFill>
              </a:rPr>
              <a:t>et puis crac ! Un bourre-pif.  Elle est </a:t>
            </a:r>
            <a:r>
              <a:rPr lang="fr-FR" sz="1400" b="1" dirty="0" err="1" smtClean="0">
                <a:solidFill>
                  <a:schemeClr val="bg1"/>
                </a:solidFill>
              </a:rPr>
              <a:t>complètement</a:t>
            </a:r>
            <a:r>
              <a:rPr lang="fr-FR" sz="1400" b="1" dirty="0" smtClean="0">
                <a:solidFill>
                  <a:schemeClr val="bg1"/>
                </a:solidFill>
              </a:rPr>
              <a:t> folle, </a:t>
            </a:r>
            <a:r>
              <a:rPr lang="fr-FR" sz="1400" b="1" dirty="0">
                <a:solidFill>
                  <a:schemeClr val="bg1"/>
                </a:solidFill>
              </a:rPr>
              <a:t>cette décoiffée </a:t>
            </a:r>
            <a:r>
              <a:rPr lang="fr-FR" sz="1400" b="1" dirty="0" smtClean="0">
                <a:solidFill>
                  <a:schemeClr val="bg1"/>
                </a:solidFill>
              </a:rPr>
              <a:t>! 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3851920" y="1700808"/>
            <a:ext cx="5040560" cy="864096"/>
          </a:xfrm>
          <a:prstGeom prst="wedgeEllipseCallout">
            <a:avLst>
              <a:gd name="adj1" fmla="val 28194"/>
              <a:gd name="adj2" fmla="val 123688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Mais </a:t>
            </a:r>
            <a:r>
              <a:rPr lang="fr-FR" sz="1400" b="1" dirty="0">
                <a:solidFill>
                  <a:schemeClr val="bg1"/>
                </a:solidFill>
              </a:rPr>
              <a:t>moi, les dingues, je les soigne, j’m’en vais lui faire une ordonnance, et une sévère. Je vais lui montrer qui c’est La Bleue. </a:t>
            </a:r>
          </a:p>
        </p:txBody>
      </p:sp>
    </p:spTree>
    <p:extLst>
      <p:ext uri="{BB962C8B-B14F-4D97-AF65-F5344CB8AC3E}">
        <p14:creationId xmlns:p14="http://schemas.microsoft.com/office/powerpoint/2010/main" val="34341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sp>
        <p:nvSpPr>
          <p:cNvPr id="6" name="Bulle ronde 5"/>
          <p:cNvSpPr/>
          <p:nvPr/>
        </p:nvSpPr>
        <p:spPr>
          <a:xfrm flipH="1">
            <a:off x="539552" y="2060848"/>
            <a:ext cx="3816424" cy="864096"/>
          </a:xfrm>
          <a:prstGeom prst="wedgeEllipseCallout">
            <a:avLst>
              <a:gd name="adj1" fmla="val -53785"/>
              <a:gd name="adj2" fmla="val 127953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Aux quatre coins du bois qu’on va la retrouver, éparpillée, par petits bouts, façon puzzle. </a:t>
            </a:r>
          </a:p>
        </p:txBody>
      </p:sp>
    </p:spTree>
    <p:extLst>
      <p:ext uri="{BB962C8B-B14F-4D97-AF65-F5344CB8AC3E}">
        <p14:creationId xmlns:p14="http://schemas.microsoft.com/office/powerpoint/2010/main" val="18805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539552" y="2060848"/>
            <a:ext cx="3960440" cy="792088"/>
          </a:xfrm>
          <a:prstGeom prst="wedgeEllipseCallout">
            <a:avLst>
              <a:gd name="adj1" fmla="val -55721"/>
              <a:gd name="adj2" fmla="val 80108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Moi</a:t>
            </a:r>
            <a:r>
              <a:rPr lang="fr-FR" sz="1400" b="1" dirty="0">
                <a:solidFill>
                  <a:schemeClr val="bg1"/>
                </a:solidFill>
              </a:rPr>
              <a:t>, quand on m’en fait trop, je </a:t>
            </a:r>
            <a:r>
              <a:rPr lang="fr-FR" sz="1400" b="1" dirty="0" err="1">
                <a:solidFill>
                  <a:schemeClr val="bg1"/>
                </a:solidFill>
              </a:rPr>
              <a:t>correctionne</a:t>
            </a:r>
            <a:r>
              <a:rPr lang="fr-FR" sz="1400" b="1" dirty="0">
                <a:solidFill>
                  <a:schemeClr val="bg1"/>
                </a:solidFill>
              </a:rPr>
              <a:t> plus, je dynamite, je disperse, je ventile ! !</a:t>
            </a:r>
          </a:p>
        </p:txBody>
      </p:sp>
    </p:spTree>
    <p:extLst>
      <p:ext uri="{BB962C8B-B14F-4D97-AF65-F5344CB8AC3E}">
        <p14:creationId xmlns:p14="http://schemas.microsoft.com/office/powerpoint/2010/main" val="23560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ZoneTexte 1"/>
          <p:cNvSpPr txBox="1"/>
          <p:nvPr/>
        </p:nvSpPr>
        <p:spPr>
          <a:xfrm>
            <a:off x="3419872" y="2845046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smtClean="0">
                <a:solidFill>
                  <a:srgbClr val="FFFF00"/>
                </a:solidFill>
              </a:rPr>
              <a:t>FIN</a:t>
            </a:r>
            <a:endParaRPr lang="fr-FR" sz="9600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60811" y="6390620"/>
            <a:ext cx="618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Merci à </a:t>
            </a:r>
            <a:r>
              <a:rPr lang="fr-FR" b="1" dirty="0" err="1" smtClean="0">
                <a:solidFill>
                  <a:srgbClr val="FFFF00"/>
                </a:solidFill>
              </a:rPr>
              <a:t>Huppie</a:t>
            </a:r>
            <a:r>
              <a:rPr lang="fr-FR" b="1" dirty="0" smtClean="0">
                <a:solidFill>
                  <a:srgbClr val="FFFF00"/>
                </a:solidFill>
              </a:rPr>
              <a:t> et </a:t>
            </a:r>
            <a:r>
              <a:rPr lang="fr-FR" b="1" dirty="0" err="1" smtClean="0">
                <a:solidFill>
                  <a:srgbClr val="FFFF00"/>
                </a:solidFill>
              </a:rPr>
              <a:t>Azurette</a:t>
            </a:r>
            <a:r>
              <a:rPr lang="fr-FR" b="1" dirty="0" smtClean="0">
                <a:solidFill>
                  <a:srgbClr val="FFFF00"/>
                </a:solidFill>
              </a:rPr>
              <a:t> pour leur aimable participation ...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Bulle ronde 4"/>
          <p:cNvSpPr/>
          <p:nvPr/>
        </p:nvSpPr>
        <p:spPr>
          <a:xfrm>
            <a:off x="3347864" y="2606824"/>
            <a:ext cx="2520280" cy="462136"/>
          </a:xfrm>
          <a:prstGeom prst="wedgeEllipseCallout">
            <a:avLst>
              <a:gd name="adj1" fmla="val -34791"/>
              <a:gd name="adj2" fmla="val 172843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Sympa, cette taule !</a:t>
            </a:r>
            <a:r>
              <a:rPr lang="fr-FR" sz="1400" dirty="0" smtClean="0">
                <a:solidFill>
                  <a:schemeClr val="tx1"/>
                </a:solidFill>
              </a:rPr>
              <a:t>!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8296" cy="6858000"/>
          </a:xfrm>
        </p:spPr>
      </p:pic>
      <p:sp>
        <p:nvSpPr>
          <p:cNvPr id="6" name="Pensées 5"/>
          <p:cNvSpPr/>
          <p:nvPr/>
        </p:nvSpPr>
        <p:spPr>
          <a:xfrm>
            <a:off x="4355976" y="151632"/>
            <a:ext cx="2736304" cy="844826"/>
          </a:xfrm>
          <a:prstGeom prst="cloudCallout">
            <a:avLst>
              <a:gd name="adj1" fmla="val -92151"/>
              <a:gd name="adj2" fmla="val -1067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Ouais, sympa cette taule... hé, hé ! elle ne m’a pas vue !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sp>
        <p:nvSpPr>
          <p:cNvPr id="6" name="Bulle ronde 5"/>
          <p:cNvSpPr/>
          <p:nvPr/>
        </p:nvSpPr>
        <p:spPr>
          <a:xfrm flipH="1">
            <a:off x="-33747" y="3284984"/>
            <a:ext cx="2771802" cy="628802"/>
          </a:xfrm>
          <a:prstGeom prst="wedgeEllipseCallout">
            <a:avLst>
              <a:gd name="adj1" fmla="val -31794"/>
              <a:gd name="adj2" fmla="val 87257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Ouais, </a:t>
            </a:r>
            <a:r>
              <a:rPr lang="fr-FR" sz="1400" b="1" dirty="0" smtClean="0">
                <a:solidFill>
                  <a:schemeClr val="bg1"/>
                </a:solidFill>
              </a:rPr>
              <a:t>y’a </a:t>
            </a:r>
            <a:r>
              <a:rPr lang="fr-FR" sz="1400" b="1" dirty="0">
                <a:solidFill>
                  <a:schemeClr val="bg1"/>
                </a:solidFill>
              </a:rPr>
              <a:t>de la graine à becqueter ici...</a:t>
            </a:r>
          </a:p>
        </p:txBody>
      </p:sp>
      <p:sp>
        <p:nvSpPr>
          <p:cNvPr id="7" name="Pensées 6"/>
          <p:cNvSpPr/>
          <p:nvPr/>
        </p:nvSpPr>
        <p:spPr>
          <a:xfrm>
            <a:off x="4444685" y="2060848"/>
            <a:ext cx="1080120" cy="844826"/>
          </a:xfrm>
          <a:prstGeom prst="cloudCallout">
            <a:avLst>
              <a:gd name="adj1" fmla="val -15794"/>
              <a:gd name="adj2" fmla="val 119195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!  ?</a:t>
            </a:r>
          </a:p>
        </p:txBody>
      </p:sp>
    </p:spTree>
    <p:extLst>
      <p:ext uri="{BB962C8B-B14F-4D97-AF65-F5344CB8AC3E}">
        <p14:creationId xmlns:p14="http://schemas.microsoft.com/office/powerpoint/2010/main" val="27117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82" y="0"/>
            <a:ext cx="9252520" cy="6858000"/>
          </a:xfrm>
        </p:spPr>
      </p:pic>
      <p:sp>
        <p:nvSpPr>
          <p:cNvPr id="3" name="Bulle ronde 2"/>
          <p:cNvSpPr/>
          <p:nvPr/>
        </p:nvSpPr>
        <p:spPr>
          <a:xfrm flipH="1">
            <a:off x="1547664" y="1988840"/>
            <a:ext cx="3375076" cy="936104"/>
          </a:xfrm>
          <a:prstGeom prst="wedgeEllipseCallout">
            <a:avLst>
              <a:gd name="adj1" fmla="val -31005"/>
              <a:gd name="adj2" fmla="val 132304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Hé, mais t’es qui, toi ? Tu te prends pour une poule </a:t>
            </a:r>
            <a:r>
              <a:rPr lang="fr-FR" sz="1400" b="1" dirty="0" smtClean="0">
                <a:solidFill>
                  <a:schemeClr val="bg1"/>
                </a:solidFill>
              </a:rPr>
              <a:t> pour venir picorer comme ça ?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5" name="Bulle ronde 4"/>
          <p:cNvSpPr/>
          <p:nvPr/>
        </p:nvSpPr>
        <p:spPr>
          <a:xfrm flipH="1">
            <a:off x="1691680" y="5733256"/>
            <a:ext cx="3155346" cy="792088"/>
          </a:xfrm>
          <a:prstGeom prst="wedgeEllipseCallout">
            <a:avLst>
              <a:gd name="adj1" fmla="val 36215"/>
              <a:gd name="adj2" fmla="val -195841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N’empêche, une </a:t>
            </a:r>
            <a:r>
              <a:rPr lang="fr-FR" sz="1400" b="1" dirty="0">
                <a:solidFill>
                  <a:schemeClr val="bg1"/>
                </a:solidFill>
              </a:rPr>
              <a:t>mésange bleue, ça vole mieux qu’une poule !</a:t>
            </a:r>
          </a:p>
        </p:txBody>
      </p:sp>
      <p:sp>
        <p:nvSpPr>
          <p:cNvPr id="7" name="Pensées 6"/>
          <p:cNvSpPr/>
          <p:nvPr/>
        </p:nvSpPr>
        <p:spPr>
          <a:xfrm>
            <a:off x="5868144" y="2924944"/>
            <a:ext cx="2304256" cy="864096"/>
          </a:xfrm>
          <a:prstGeom prst="cloudCallout">
            <a:avLst>
              <a:gd name="adj1" fmla="val -90325"/>
              <a:gd name="adj2" fmla="val 62376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Pas très </a:t>
            </a:r>
            <a:r>
              <a:rPr lang="fr-FR" sz="1400" b="1" dirty="0" err="1" smtClean="0">
                <a:solidFill>
                  <a:schemeClr val="bg1"/>
                </a:solidFill>
              </a:rPr>
              <a:t>fute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fute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la mésange bleue...</a:t>
            </a:r>
          </a:p>
        </p:txBody>
      </p:sp>
    </p:spTree>
    <p:extLst>
      <p:ext uri="{BB962C8B-B14F-4D97-AF65-F5344CB8AC3E}">
        <p14:creationId xmlns:p14="http://schemas.microsoft.com/office/powerpoint/2010/main" val="20342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Bulle ronde 5"/>
          <p:cNvSpPr/>
          <p:nvPr/>
        </p:nvSpPr>
        <p:spPr>
          <a:xfrm flipH="1">
            <a:off x="251519" y="1196752"/>
            <a:ext cx="2341635" cy="1008112"/>
          </a:xfrm>
          <a:prstGeom prst="wedgeEllipseCallout">
            <a:avLst>
              <a:gd name="adj1" fmla="val -58617"/>
              <a:gd name="adj2" fmla="val 239007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Super, ce cocktail de graines, 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j’y </a:t>
            </a:r>
            <a:r>
              <a:rPr lang="fr-FR" sz="1400" b="1" dirty="0">
                <a:solidFill>
                  <a:schemeClr val="bg1"/>
                </a:solidFill>
              </a:rPr>
              <a:t>trouve un goût de pomme...</a:t>
            </a:r>
          </a:p>
        </p:txBody>
      </p:sp>
      <p:sp>
        <p:nvSpPr>
          <p:cNvPr id="5" name="Bulle ronde 4"/>
          <p:cNvSpPr/>
          <p:nvPr/>
        </p:nvSpPr>
        <p:spPr>
          <a:xfrm flipH="1">
            <a:off x="6012159" y="4077072"/>
            <a:ext cx="2304256" cy="936104"/>
          </a:xfrm>
          <a:prstGeom prst="wedgeEllipseCallout">
            <a:avLst>
              <a:gd name="adj1" fmla="val 99378"/>
              <a:gd name="adj2" fmla="val -125183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Oui, </a:t>
            </a:r>
            <a:r>
              <a:rPr lang="fr-FR" sz="1400" b="1" dirty="0" smtClean="0">
                <a:solidFill>
                  <a:schemeClr val="bg1"/>
                </a:solidFill>
              </a:rPr>
              <a:t>y’en </a:t>
            </a:r>
            <a:r>
              <a:rPr lang="fr-FR" sz="1400" b="1" dirty="0">
                <a:solidFill>
                  <a:schemeClr val="bg1"/>
                </a:solidFill>
              </a:rPr>
              <a:t>a</a:t>
            </a:r>
            <a:r>
              <a:rPr lang="fr-FR" sz="1400" b="1" dirty="0" smtClean="0">
                <a:solidFill>
                  <a:schemeClr val="bg1"/>
                </a:solidFill>
              </a:rPr>
              <a:t>...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Faut reconnaître </a:t>
            </a:r>
            <a:r>
              <a:rPr lang="fr-FR" sz="1400" b="1" dirty="0" smtClean="0">
                <a:solidFill>
                  <a:schemeClr val="bg1"/>
                </a:solidFill>
              </a:rPr>
              <a:t>que... c’est </a:t>
            </a:r>
            <a:r>
              <a:rPr lang="fr-FR" sz="1400" b="1" dirty="0">
                <a:solidFill>
                  <a:schemeClr val="bg1"/>
                </a:solidFill>
              </a:rPr>
              <a:t>du </a:t>
            </a:r>
            <a:r>
              <a:rPr lang="fr-FR" sz="1400" b="1" dirty="0" smtClean="0">
                <a:solidFill>
                  <a:schemeClr val="bg1"/>
                </a:solidFill>
              </a:rPr>
              <a:t>brutal ! 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82" y="0"/>
            <a:ext cx="9252520" cy="6858000"/>
          </a:xfrm>
        </p:spPr>
      </p:pic>
      <p:sp>
        <p:nvSpPr>
          <p:cNvPr id="3" name="Bulle ronde 2"/>
          <p:cNvSpPr/>
          <p:nvPr/>
        </p:nvSpPr>
        <p:spPr>
          <a:xfrm flipH="1">
            <a:off x="5721162" y="2969776"/>
            <a:ext cx="2235214" cy="576064"/>
          </a:xfrm>
          <a:prstGeom prst="wedgeEllipseCallout">
            <a:avLst>
              <a:gd name="adj1" fmla="val 89364"/>
              <a:gd name="adj2" fmla="val 114037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Si, y’en a aussi...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5" name="Bulle ronde 4"/>
          <p:cNvSpPr/>
          <p:nvPr/>
        </p:nvSpPr>
        <p:spPr>
          <a:xfrm flipH="1">
            <a:off x="0" y="1916832"/>
            <a:ext cx="3312368" cy="716674"/>
          </a:xfrm>
          <a:prstGeom prst="wedgeEllipseCallout">
            <a:avLst>
              <a:gd name="adj1" fmla="val -7038"/>
              <a:gd name="adj2" fmla="val 244626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Y’a pas que d’la pomme...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Y’aurait pas d’la betterave ?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sp>
        <p:nvSpPr>
          <p:cNvPr id="6" name="Bulle ronde 5"/>
          <p:cNvSpPr/>
          <p:nvPr/>
        </p:nvSpPr>
        <p:spPr>
          <a:xfrm flipH="1">
            <a:off x="3203846" y="5517232"/>
            <a:ext cx="2952329" cy="792088"/>
          </a:xfrm>
          <a:prstGeom prst="wedgeEllipseCallout">
            <a:avLst>
              <a:gd name="adj1" fmla="val 70433"/>
              <a:gd name="adj2" fmla="val -163665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J’ai connu une </a:t>
            </a:r>
            <a:r>
              <a:rPr lang="fr-FR" sz="1400" b="1" dirty="0" smtClean="0">
                <a:solidFill>
                  <a:schemeClr val="bg1"/>
                </a:solidFill>
              </a:rPr>
              <a:t>mésange polonaise </a:t>
            </a:r>
            <a:r>
              <a:rPr lang="fr-FR" sz="1400" b="1" dirty="0">
                <a:solidFill>
                  <a:schemeClr val="bg1"/>
                </a:solidFill>
              </a:rPr>
              <a:t>qui en prenait au petit déjeuner...</a:t>
            </a:r>
          </a:p>
        </p:txBody>
      </p:sp>
      <p:sp>
        <p:nvSpPr>
          <p:cNvPr id="9" name="Bulle ronde 8"/>
          <p:cNvSpPr/>
          <p:nvPr/>
        </p:nvSpPr>
        <p:spPr>
          <a:xfrm flipH="1">
            <a:off x="323528" y="1412776"/>
            <a:ext cx="2592288" cy="1080120"/>
          </a:xfrm>
          <a:prstGeom prst="wedgeEllipseCallout">
            <a:avLst>
              <a:gd name="adj1" fmla="val -113005"/>
              <a:gd name="adj2" fmla="val 151394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On a </a:t>
            </a:r>
            <a:r>
              <a:rPr lang="fr-FR" sz="1400" b="1" dirty="0" smtClean="0">
                <a:solidFill>
                  <a:schemeClr val="bg1"/>
                </a:solidFill>
              </a:rPr>
              <a:t>dû </a:t>
            </a:r>
            <a:r>
              <a:rPr lang="fr-FR" sz="1400" b="1" dirty="0">
                <a:solidFill>
                  <a:schemeClr val="bg1"/>
                </a:solidFill>
              </a:rPr>
              <a:t>arrêter la fabrication, </a:t>
            </a:r>
            <a:r>
              <a:rPr lang="fr-FR" sz="1400" b="1" dirty="0" smtClean="0">
                <a:solidFill>
                  <a:schemeClr val="bg1"/>
                </a:solidFill>
              </a:rPr>
              <a:t>y’a </a:t>
            </a:r>
            <a:r>
              <a:rPr lang="fr-FR" sz="1400" b="1" dirty="0">
                <a:solidFill>
                  <a:schemeClr val="bg1"/>
                </a:solidFill>
              </a:rPr>
              <a:t>des clients qui devenaient aveugles.</a:t>
            </a:r>
          </a:p>
        </p:txBody>
      </p:sp>
    </p:spTree>
    <p:extLst>
      <p:ext uri="{BB962C8B-B14F-4D97-AF65-F5344CB8AC3E}">
        <p14:creationId xmlns:p14="http://schemas.microsoft.com/office/powerpoint/2010/main" val="41586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33940</TotalTime>
  <Words>543</Words>
  <Application>Microsoft Office PowerPoint</Application>
  <PresentationFormat>Affichage à l'écran (4:3)</PresentationFormat>
  <Paragraphs>51</Paragraphs>
  <Slides>25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Mylar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Jacques DUFOUR</dc:creator>
  <cp:lastModifiedBy>Jacques DUFOUR</cp:lastModifiedBy>
  <cp:revision>104</cp:revision>
  <dcterms:created xsi:type="dcterms:W3CDTF">2021-01-28T16:14:25Z</dcterms:created>
  <dcterms:modified xsi:type="dcterms:W3CDTF">2021-05-19T15:34:54Z</dcterms:modified>
</cp:coreProperties>
</file>